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24" r:id="rId10"/>
    <p:sldId id="257" r:id="rId11"/>
    <p:sldId id="274" r:id="rId12"/>
    <p:sldId id="325" r:id="rId13"/>
    <p:sldId id="310" r:id="rId14"/>
    <p:sldId id="320" r:id="rId15"/>
    <p:sldId id="326" r:id="rId16"/>
    <p:sldId id="323" r:id="rId17"/>
    <p:sldId id="259" r:id="rId18"/>
    <p:sldId id="260" r:id="rId19"/>
    <p:sldId id="262" r:id="rId20"/>
    <p:sldId id="319" r:id="rId21"/>
    <p:sldId id="285" r:id="rId22"/>
    <p:sldId id="328" r:id="rId23"/>
    <p:sldId id="329" r:id="rId24"/>
    <p:sldId id="303" r:id="rId25"/>
    <p:sldId id="295" r:id="rId26"/>
    <p:sldId id="266" r:id="rId27"/>
    <p:sldId id="307" r:id="rId28"/>
    <p:sldId id="268" r:id="rId29"/>
    <p:sldId id="269" r:id="rId30"/>
    <p:sldId id="270" r:id="rId31"/>
    <p:sldId id="271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7" autoAdjust="0"/>
    <p:restoredTop sz="94257" autoAdjust="0"/>
  </p:normalViewPr>
  <p:slideViewPr>
    <p:cSldViewPr>
      <p:cViewPr varScale="1">
        <p:scale>
          <a:sx n="75" d="100"/>
          <a:sy n="75" d="100"/>
        </p:scale>
        <p:origin x="459" y="48"/>
      </p:cViewPr>
      <p:guideLst>
        <p:guide orient="horz" pos="2160"/>
        <p:guide pos="1824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-5520"/>
    </p:cViewPr>
  </p:sorterViewPr>
  <p:notesViewPr>
    <p:cSldViewPr showGuides="1">
      <p:cViewPr varScale="1">
        <p:scale>
          <a:sx n="65" d="100"/>
          <a:sy n="65" d="100"/>
        </p:scale>
        <p:origin x="-1992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AEE8EC1-C4AE-4A57-9A8B-A8BF77FA5568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39788"/>
            <a:ext cx="6880225" cy="5160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6560820"/>
            <a:ext cx="5852160" cy="232029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B728A6-6F57-4E84-A2C2-C78EE294E1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8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Wingdings" pitchFamily="2" charset="2"/>
      <a:buChar char="ü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26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function design recipe.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29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46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1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29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18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function design recipe.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620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920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719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359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03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253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926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37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CC5F-B70A-4D86-BBBF-E132BC41B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20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CC5F-B70A-4D86-BBBF-E132BC41B1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74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CC5F-B70A-4D86-BBBF-E132BC41B1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10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CC5F-B70A-4D86-BBBF-E132BC41B1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65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CC5F-B70A-4D86-BBBF-E132BC41B1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17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45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43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6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0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67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3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40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41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6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7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3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9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9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3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3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napacificlandscape.com/blog/tree-trimming-tips-improve-pedestrian-safety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hotorator.com/photos/images/a-very-overgrown-house-in-detroit--18355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gthink.com/endless-innovation/your-brain-looks-like-a-mondrian-grid-painti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how-your-own-art-gallery.com/images/The_Feast_of_Venus535px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reamstime.com/stock-images-spaghetti-noodles-close-up-image1756637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Last Lecture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12.1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1. Write programs that people can read, understand, and modify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write programs so others can read them</a:t>
            </a:r>
          </a:p>
          <a:p>
            <a:pPr lvl="1"/>
            <a:r>
              <a:rPr lang="en-US" dirty="0"/>
              <a:t>Bosses, customers, maintainers, etc.</a:t>
            </a:r>
          </a:p>
          <a:p>
            <a:pPr lvl="1"/>
            <a:r>
              <a:rPr lang="en-US" dirty="0"/>
              <a:t>This means an older version of you, too</a:t>
            </a:r>
          </a:p>
          <a:p>
            <a:r>
              <a:rPr lang="en-US" dirty="0"/>
              <a:t>You work with others as you develop programs</a:t>
            </a:r>
          </a:p>
          <a:p>
            <a:pPr lvl="1"/>
            <a:r>
              <a:rPr lang="en-US" dirty="0"/>
              <a:t>The earlier you articulate your thinking, the earlier you can catch flaws</a:t>
            </a:r>
          </a:p>
          <a:p>
            <a:pPr lvl="1"/>
            <a:r>
              <a:rPr lang="en-US" dirty="0"/>
              <a:t>The earlier you catch flaws, the easier/cheaper they are to fix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514350" indent="-514350"/>
            <a:r>
              <a:rPr lang="en-US" dirty="0"/>
              <a:t>2. Represent Information as Data; Interpret Data as Information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7200" y="2514600"/>
            <a:ext cx="25908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Information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791200" y="2514600"/>
            <a:ext cx="25908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Data</a:t>
            </a:r>
          </a:p>
        </p:txBody>
      </p:sp>
      <p:grpSp>
        <p:nvGrpSpPr>
          <p:cNvPr id="3" name="Group 11"/>
          <p:cNvGrpSpPr/>
          <p:nvPr/>
        </p:nvGrpSpPr>
        <p:grpSpPr>
          <a:xfrm>
            <a:off x="3390900" y="1752600"/>
            <a:ext cx="2057400" cy="3200400"/>
            <a:chOff x="3733800" y="1676400"/>
            <a:chExt cx="2057400" cy="3200400"/>
          </a:xfrm>
        </p:grpSpPr>
        <p:sp>
          <p:nvSpPr>
            <p:cNvPr id="9" name="Right Arrow 8"/>
            <p:cNvSpPr/>
            <p:nvPr/>
          </p:nvSpPr>
          <p:spPr>
            <a:xfrm>
              <a:off x="3733800" y="1676400"/>
              <a:ext cx="2057400" cy="1295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representation</a:t>
              </a:r>
            </a:p>
          </p:txBody>
        </p:sp>
        <p:sp>
          <p:nvSpPr>
            <p:cNvPr id="11" name="Left Arrow 10"/>
            <p:cNvSpPr/>
            <p:nvPr/>
          </p:nvSpPr>
          <p:spPr>
            <a:xfrm>
              <a:off x="3733800" y="3657600"/>
              <a:ext cx="2057400" cy="12192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interpretation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5334000" y="4953000"/>
            <a:ext cx="3276600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The distinction between information and data is one of the key concepts of this course.  Any time we have some data, we have to give its </a:t>
            </a:r>
            <a:r>
              <a:rPr lang="en-US" i="1" dirty="0"/>
              <a:t>interpretation</a:t>
            </a:r>
            <a:r>
              <a:rPr lang="en-US" dirty="0"/>
              <a:t>: that is, what the data means.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sz="3600" dirty="0"/>
              <a:t>3. Use contracts and purpose statements to specify the intended behavior of your functions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/>
              <a:t>The person who calls your function should never have to read your implementation to figure out what your function returns.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15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Good function names and purpose statements help the reader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Imagine the reader is looking at some code that calls your function.</a:t>
            </a:r>
          </a:p>
          <a:p>
            <a:r>
              <a:rPr lang="en-US" dirty="0"/>
              <a:t>The reader should be able to make a good guess about your function produces just from its name.</a:t>
            </a:r>
          </a:p>
          <a:p>
            <a:r>
              <a:rPr lang="en-US" dirty="0"/>
              <a:t>If he/she needs more information, he can read your contract, purpose statement, invariants, etc.</a:t>
            </a:r>
          </a:p>
          <a:p>
            <a:r>
              <a:rPr lang="en-US" dirty="0"/>
              <a:t>If your purpose statement is good, the reader should never have to look at your function definition.</a:t>
            </a:r>
          </a:p>
          <a:p>
            <a:r>
              <a:rPr lang="en-US" dirty="0"/>
              <a:t>The only thing that matters is the value your function returns, </a:t>
            </a:r>
            <a:r>
              <a:rPr lang="en-US" i="1" dirty="0"/>
              <a:t>not</a:t>
            </a:r>
            <a:r>
              <a:rPr lang="en-US" dirty="0"/>
              <a:t> how it finds that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75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 Strategies give the reader a clue about the “how”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338345"/>
              </p:ext>
            </p:extLst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Design Strategies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Combine</a:t>
                      </a:r>
                      <a:r>
                        <a:rPr lang="en-US" sz="3200" baseline="0" dirty="0"/>
                        <a:t> simpler functions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</a:t>
                      </a:r>
                      <a:r>
                        <a:rPr lang="en-US" sz="3200" baseline="0" dirty="0"/>
                        <a:t> Use template for &lt;data </a:t>
                      </a:r>
                      <a:r>
                        <a:rPr lang="en-US" sz="3200" baseline="0" dirty="0" err="1"/>
                        <a:t>def</a:t>
                      </a:r>
                      <a:r>
                        <a:rPr lang="en-US" sz="3200" baseline="0" dirty="0"/>
                        <a:t>&gt; on &lt;value&gt;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3. Divide into cases on &lt;condition&gt;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4. Use HOF &lt;</a:t>
                      </a:r>
                      <a:r>
                        <a:rPr lang="en-US" sz="3200" dirty="0" err="1"/>
                        <a:t>mapfn</a:t>
                      </a:r>
                      <a:r>
                        <a:rPr lang="en-US" sz="3200" dirty="0"/>
                        <a:t>&gt; on &lt;value&gt;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5. Call a more general 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6. General Recursion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7. Update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state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77000" y="3439920"/>
            <a:ext cx="22098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If you were tweeting out a description of how your function works, what would you say?</a:t>
            </a:r>
          </a:p>
        </p:txBody>
      </p:sp>
      <p:sp>
        <p:nvSpPr>
          <p:cNvPr id="6" name="Rectangle 5"/>
          <p:cNvSpPr/>
          <p:nvPr/>
        </p:nvSpPr>
        <p:spPr>
          <a:xfrm>
            <a:off x="6172200" y="5090160"/>
            <a:ext cx="2514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If you can’t summarize it in a tweet, your function is too complicated!</a:t>
            </a:r>
          </a:p>
        </p:txBody>
      </p:sp>
    </p:spTree>
    <p:extLst>
      <p:ext uri="{BB962C8B-B14F-4D97-AF65-F5344CB8AC3E}">
        <p14:creationId xmlns:p14="http://schemas.microsoft.com/office/powerpoint/2010/main" val="265128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Use Invariants to Limit Your Function's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function may need to rely on information that is not under its control and not represented in its contract.</a:t>
            </a:r>
          </a:p>
          <a:p>
            <a:r>
              <a:rPr lang="en-US" dirty="0"/>
              <a:t>Record this assumption as an invariant (</a:t>
            </a:r>
            <a:r>
              <a:rPr lang="en-US" b="1" dirty="0"/>
              <a:t>WHERE</a:t>
            </a:r>
            <a:r>
              <a:rPr lang="en-US" dirty="0"/>
              <a:t> clause).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sz="4000" dirty="0"/>
              <a:t> Invariants document the assumptions that each function or method makes about its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your contract is </a:t>
            </a:r>
            <a:r>
              <a:rPr lang="en-US" b="1" dirty="0"/>
              <a:t>f: Something -&gt; ??</a:t>
            </a:r>
            <a:r>
              <a:rPr lang="en-US" dirty="0"/>
              <a:t>, then your function has to give the right answer for every possible </a:t>
            </a:r>
            <a:r>
              <a:rPr lang="en-US" b="1" dirty="0"/>
              <a:t>Something</a:t>
            </a:r>
            <a:r>
              <a:rPr lang="en-US" dirty="0"/>
              <a:t>. </a:t>
            </a:r>
          </a:p>
          <a:p>
            <a:r>
              <a:rPr lang="en-US" dirty="0"/>
              <a:t>If you have a </a:t>
            </a:r>
            <a:r>
              <a:rPr lang="en-US" b="1" dirty="0"/>
              <a:t>WHERE</a:t>
            </a:r>
            <a:r>
              <a:rPr lang="en-US" dirty="0"/>
              <a:t> clause, the function is only responsible for giving the right answer for inputs that satisfy the invariant.</a:t>
            </a:r>
          </a:p>
          <a:p>
            <a:r>
              <a:rPr lang="en-US" b="1" dirty="0"/>
              <a:t>f</a:t>
            </a:r>
            <a:r>
              <a:rPr lang="en-US" dirty="0"/>
              <a:t>’s caller is responsible for making sure that the invariant is satisfied.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50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5. Use functions and methods that produce and consume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model makes it easy to create examples and test data</a:t>
            </a:r>
          </a:p>
          <a:p>
            <a:pPr lvl="1"/>
            <a:r>
              <a:rPr lang="en-US" dirty="0"/>
              <a:t>Easier to understand</a:t>
            </a:r>
          </a:p>
          <a:p>
            <a:pPr lvl="1"/>
            <a:r>
              <a:rPr lang="en-US" dirty="0"/>
              <a:t>Easier to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 one function/method per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Small is good.  Period.</a:t>
            </a:r>
          </a:p>
          <a:p>
            <a:r>
              <a:rPr lang="en-US" dirty="0"/>
              <a:t>Big is bad.  Period.</a:t>
            </a:r>
          </a:p>
          <a:p>
            <a:pPr lvl="1"/>
            <a:r>
              <a:rPr lang="en-US" dirty="0"/>
              <a:t>If you have complicated junk in your function, you must have put it there for a reason.  Turn it into a separate function so you can test it.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Find a good name for your help function (</a:t>
            </a:r>
            <a:r>
              <a:rPr lang="en-US" b="1" dirty="0">
                <a:cs typeface="Consolas" panose="020B0609020204030204" pitchFamily="49" charset="0"/>
              </a:rPr>
              <a:t>after-tick-helper</a:t>
            </a:r>
            <a:r>
              <a:rPr lang="en-US" dirty="0">
                <a:cs typeface="Consolas" panose="020B0609020204030204" pitchFamily="49" charset="0"/>
              </a:rPr>
              <a:t> doesn’t qualify!) If you can’t think of a good name for your help function, then you are probably doing it wrong.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Design functions systematically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 of data tells you the structure of the program</a:t>
            </a:r>
          </a:p>
          <a:p>
            <a:pPr lvl="1"/>
            <a:r>
              <a:rPr lang="en-US" dirty="0"/>
              <a:t>Or at least gives you good hints!</a:t>
            </a:r>
          </a:p>
          <a:p>
            <a:pPr lvl="1"/>
            <a:r>
              <a:rPr lang="en-US" dirty="0"/>
              <a:t>The organization of your data definitions leads you to the organization of your program.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Generalization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 Constants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 Contexts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Data Representations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 Method Implementations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Mixed Data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 Representations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Basics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Recursive Data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Functional Data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Objects &amp; Classes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Stateful</a:t>
              </a:r>
              <a:r>
                <a:rPr lang="en-US" dirty="0"/>
                <a:t> Objects</a:t>
              </a:r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/>
              <a:t>Let’s see where we’ve been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398" y="2024487"/>
            <a:ext cx="914402" cy="2410424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657598" y="941479"/>
            <a:ext cx="1832811" cy="5373496"/>
            <a:chOff x="3657598" y="941479"/>
            <a:chExt cx="1832811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3657599" y="941479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Design Strategies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657599" y="1748162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Combine simpler functions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660004" y="2554845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 a template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661609" y="3361528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Divide into Cases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657598" y="4168211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Call a more general function</a:t>
              </a: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3657599" y="5781575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Communicate via State</a:t>
              </a:r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4571999" y="2281562"/>
              <a:ext cx="2405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4574404" y="3088245"/>
              <a:ext cx="1605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 flipH="1">
              <a:off x="4571998" y="3894928"/>
              <a:ext cx="4011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3" idx="0"/>
            </p:cNvCxnSpPr>
            <p:nvPr/>
          </p:nvCxnSpPr>
          <p:spPr>
            <a:xfrm>
              <a:off x="4571998" y="4701611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ounded Rectangle 42"/>
            <p:cNvSpPr/>
            <p:nvPr/>
          </p:nvSpPr>
          <p:spPr>
            <a:xfrm>
              <a:off x="3657598" y="4974894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Recur on </a:t>
              </a:r>
              <a:r>
                <a:rPr lang="en-US" dirty="0" err="1"/>
                <a:t>subproblem</a:t>
              </a:r>
              <a:endParaRPr lang="en-US" dirty="0"/>
            </a:p>
          </p:txBody>
        </p:sp>
      </p:grpSp>
      <p:cxnSp>
        <p:nvCxnSpPr>
          <p:cNvPr id="51" name="Straight Arrow Connector 50"/>
          <p:cNvCxnSpPr>
            <a:stCxn id="43" idx="2"/>
            <a:endCxn id="48" idx="0"/>
          </p:cNvCxnSpPr>
          <p:nvPr/>
        </p:nvCxnSpPr>
        <p:spPr>
          <a:xfrm>
            <a:off x="4571998" y="5508294"/>
            <a:ext cx="1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044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Structure of the Program Follows the Structure of the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28700" y="1729952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World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" y="2530488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Rectangle</a:t>
            </a:r>
          </a:p>
        </p:txBody>
      </p:sp>
      <p:sp>
        <p:nvSpPr>
          <p:cNvPr id="8" name="Rectangle 7"/>
          <p:cNvSpPr/>
          <p:nvPr/>
        </p:nvSpPr>
        <p:spPr>
          <a:xfrm>
            <a:off x="2057400" y="2530488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Throbber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" y="3620691"/>
            <a:ext cx="914400" cy="532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x-</a:t>
            </a:r>
            <a:r>
              <a:rPr lang="en-US" dirty="0" err="1">
                <a:solidFill>
                  <a:schemeClr val="tx1"/>
                </a:solidFill>
              </a:rPr>
              <a:t>pos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0827" y="3620691"/>
            <a:ext cx="914400" cy="532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y-</a:t>
            </a:r>
            <a:r>
              <a:rPr lang="en-US" dirty="0" err="1">
                <a:solidFill>
                  <a:schemeClr val="tx1"/>
                </a:solidFill>
              </a:rPr>
              <a:t>pos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3092" y="4470420"/>
            <a:ext cx="914400" cy="532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x-</a:t>
            </a:r>
            <a:r>
              <a:rPr lang="en-US" dirty="0" err="1">
                <a:solidFill>
                  <a:schemeClr val="tx1"/>
                </a:solidFill>
              </a:rPr>
              <a:t>vel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03291" y="4443797"/>
            <a:ext cx="914400" cy="532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y-</a:t>
            </a:r>
            <a:r>
              <a:rPr lang="en-US" dirty="0" err="1">
                <a:solidFill>
                  <a:schemeClr val="tx1"/>
                </a:solidFill>
              </a:rPr>
              <a:t>vel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7" idx="0"/>
            <a:endCxn id="6" idx="2"/>
          </p:cNvCxnSpPr>
          <p:nvPr/>
        </p:nvCxnSpPr>
        <p:spPr>
          <a:xfrm flipV="1">
            <a:off x="914400" y="2263352"/>
            <a:ext cx="914400" cy="267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0"/>
            <a:endCxn id="6" idx="2"/>
          </p:cNvCxnSpPr>
          <p:nvPr/>
        </p:nvCxnSpPr>
        <p:spPr>
          <a:xfrm flipH="1" flipV="1">
            <a:off x="1828800" y="2263352"/>
            <a:ext cx="1028700" cy="267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0"/>
            <a:endCxn id="7" idx="2"/>
          </p:cNvCxnSpPr>
          <p:nvPr/>
        </p:nvCxnSpPr>
        <p:spPr>
          <a:xfrm flipV="1">
            <a:off x="571500" y="3063888"/>
            <a:ext cx="342900" cy="556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0"/>
            <a:endCxn id="7" idx="2"/>
          </p:cNvCxnSpPr>
          <p:nvPr/>
        </p:nvCxnSpPr>
        <p:spPr>
          <a:xfrm flipH="1" flipV="1">
            <a:off x="914400" y="3063888"/>
            <a:ext cx="753627" cy="556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0"/>
            <a:endCxn id="7" idx="2"/>
          </p:cNvCxnSpPr>
          <p:nvPr/>
        </p:nvCxnSpPr>
        <p:spPr>
          <a:xfrm flipV="1">
            <a:off x="580292" y="3063888"/>
            <a:ext cx="334108" cy="1406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0"/>
            <a:endCxn id="7" idx="2"/>
          </p:cNvCxnSpPr>
          <p:nvPr/>
        </p:nvCxnSpPr>
        <p:spPr>
          <a:xfrm flipH="1" flipV="1">
            <a:off x="914400" y="3063888"/>
            <a:ext cx="746091" cy="1379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8" idx="2"/>
          </p:cNvCxnSpPr>
          <p:nvPr/>
        </p:nvCxnSpPr>
        <p:spPr>
          <a:xfrm flipV="1">
            <a:off x="2628900" y="3063888"/>
            <a:ext cx="228600" cy="441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2857500" y="3097801"/>
            <a:ext cx="182127" cy="407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8" idx="2"/>
          </p:cNvCxnSpPr>
          <p:nvPr/>
        </p:nvCxnSpPr>
        <p:spPr>
          <a:xfrm flipH="1" flipV="1">
            <a:off x="2857500" y="3063888"/>
            <a:ext cx="571500" cy="441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81600" y="1996652"/>
            <a:ext cx="164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world-after-tick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76800" y="2797188"/>
            <a:ext cx="14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rect</a:t>
            </a:r>
            <a:r>
              <a:rPr lang="en-US" dirty="0"/>
              <a:t>-after-tick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176107" y="2797188"/>
            <a:ext cx="1943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throbber</a:t>
            </a:r>
            <a:r>
              <a:rPr lang="en-US" dirty="0"/>
              <a:t>-after-tick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81406" y="3560868"/>
            <a:ext cx="2571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unselected-</a:t>
            </a:r>
            <a:r>
              <a:rPr lang="en-US" dirty="0" err="1"/>
              <a:t>rect</a:t>
            </a:r>
            <a:r>
              <a:rPr lang="en-US" dirty="0"/>
              <a:t>-after-tick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53200" y="3560868"/>
            <a:ext cx="2328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selected-</a:t>
            </a:r>
            <a:r>
              <a:rPr lang="en-US" dirty="0" err="1"/>
              <a:t>rect</a:t>
            </a:r>
            <a:r>
              <a:rPr lang="en-US" dirty="0"/>
              <a:t>-after-tick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732642" y="4082017"/>
            <a:ext cx="2048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rect</a:t>
            </a:r>
            <a:r>
              <a:rPr lang="en-US" dirty="0"/>
              <a:t>-x-</a:t>
            </a:r>
            <a:r>
              <a:rPr lang="en-US" dirty="0" err="1"/>
              <a:t>pos</a:t>
            </a:r>
            <a:r>
              <a:rPr lang="en-US" dirty="0"/>
              <a:t>-after-tick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60530" y="4529953"/>
            <a:ext cx="2053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rect</a:t>
            </a:r>
            <a:r>
              <a:rPr lang="en-US" dirty="0"/>
              <a:t>-y-</a:t>
            </a:r>
            <a:r>
              <a:rPr lang="en-US" dirty="0" err="1"/>
              <a:t>pos</a:t>
            </a:r>
            <a:r>
              <a:rPr lang="en-US" dirty="0"/>
              <a:t>-after-tick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93227" y="4977889"/>
            <a:ext cx="1985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rect</a:t>
            </a:r>
            <a:r>
              <a:rPr lang="en-US" dirty="0"/>
              <a:t>-x-</a:t>
            </a:r>
            <a:r>
              <a:rPr lang="en-US" dirty="0" err="1"/>
              <a:t>vel</a:t>
            </a:r>
            <a:r>
              <a:rPr lang="en-US" dirty="0"/>
              <a:t>-after-tick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957958" y="5425825"/>
            <a:ext cx="1990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rect</a:t>
            </a:r>
            <a:r>
              <a:rPr lang="en-US" dirty="0"/>
              <a:t>-y-</a:t>
            </a:r>
            <a:r>
              <a:rPr lang="en-US" dirty="0" err="1"/>
              <a:t>vel</a:t>
            </a:r>
            <a:r>
              <a:rPr lang="en-US" dirty="0"/>
              <a:t>-after-tick</a:t>
            </a:r>
          </a:p>
        </p:txBody>
      </p:sp>
      <p:cxnSp>
        <p:nvCxnSpPr>
          <p:cNvPr id="49" name="Straight Connector 48"/>
          <p:cNvCxnSpPr>
            <a:stCxn id="38" idx="2"/>
            <a:endCxn id="39" idx="0"/>
          </p:cNvCxnSpPr>
          <p:nvPr/>
        </p:nvCxnSpPr>
        <p:spPr>
          <a:xfrm flipH="1">
            <a:off x="5614117" y="2365984"/>
            <a:ext cx="391010" cy="431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8" idx="2"/>
            <a:endCxn id="40" idx="0"/>
          </p:cNvCxnSpPr>
          <p:nvPr/>
        </p:nvCxnSpPr>
        <p:spPr>
          <a:xfrm>
            <a:off x="6005127" y="2365984"/>
            <a:ext cx="2142785" cy="431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9" idx="2"/>
            <a:endCxn id="41" idx="0"/>
          </p:cNvCxnSpPr>
          <p:nvPr/>
        </p:nvCxnSpPr>
        <p:spPr>
          <a:xfrm flipH="1">
            <a:off x="5267303" y="3166520"/>
            <a:ext cx="346814" cy="394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9" idx="2"/>
            <a:endCxn id="42" idx="0"/>
          </p:cNvCxnSpPr>
          <p:nvPr/>
        </p:nvCxnSpPr>
        <p:spPr>
          <a:xfrm>
            <a:off x="5614117" y="3166520"/>
            <a:ext cx="2103152" cy="394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3" idx="0"/>
            <a:endCxn id="41" idx="2"/>
          </p:cNvCxnSpPr>
          <p:nvPr/>
        </p:nvCxnSpPr>
        <p:spPr>
          <a:xfrm flipV="1">
            <a:off x="4756897" y="3930200"/>
            <a:ext cx="510406" cy="151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41" idx="2"/>
          </p:cNvCxnSpPr>
          <p:nvPr/>
        </p:nvCxnSpPr>
        <p:spPr>
          <a:xfrm flipV="1">
            <a:off x="5181600" y="3930200"/>
            <a:ext cx="85703" cy="599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6" idx="0"/>
            <a:endCxn id="41" idx="2"/>
          </p:cNvCxnSpPr>
          <p:nvPr/>
        </p:nvCxnSpPr>
        <p:spPr>
          <a:xfrm flipH="1" flipV="1">
            <a:off x="5267303" y="3930200"/>
            <a:ext cx="318600" cy="1047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7" idx="0"/>
            <a:endCxn id="41" idx="2"/>
          </p:cNvCxnSpPr>
          <p:nvPr/>
        </p:nvCxnSpPr>
        <p:spPr>
          <a:xfrm flipH="1" flipV="1">
            <a:off x="5267303" y="3930200"/>
            <a:ext cx="685735" cy="1495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33970" y="5534000"/>
            <a:ext cx="342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Portion of the Data Tree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572000" y="5973973"/>
            <a:ext cx="39047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Portion of the Program Tree</a:t>
            </a:r>
          </a:p>
          <a:p>
            <a:pPr algn="ctr"/>
            <a:r>
              <a:rPr lang="en-US" sz="2400" dirty="0"/>
              <a:t>(your </a:t>
            </a:r>
            <a:r>
              <a:rPr lang="en-US" sz="2400" dirty="0" err="1"/>
              <a:t>wishtree</a:t>
            </a:r>
            <a:r>
              <a:rPr lang="en-US" sz="2400" dirty="0"/>
              <a:t>)</a:t>
            </a:r>
          </a:p>
        </p:txBody>
      </p:sp>
      <p:sp>
        <p:nvSpPr>
          <p:cNvPr id="66" name="Arc 65"/>
          <p:cNvSpPr/>
          <p:nvPr/>
        </p:nvSpPr>
        <p:spPr>
          <a:xfrm rot="10201330">
            <a:off x="5324416" y="2901065"/>
            <a:ext cx="670373" cy="553108"/>
          </a:xfrm>
          <a:prstGeom prst="arc">
            <a:avLst>
              <a:gd name="adj1" fmla="val 12006096"/>
              <a:gd name="adj2" fmla="val 198060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535770" y="3153739"/>
            <a:ext cx="3080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914400" y="6095999"/>
            <a:ext cx="2971800" cy="6254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Maybe this won’t work out in every detail, but it gives you a plan!</a:t>
            </a:r>
          </a:p>
        </p:txBody>
      </p:sp>
    </p:spTree>
    <p:extLst>
      <p:ext uri="{BB962C8B-B14F-4D97-AF65-F5344CB8AC3E}">
        <p14:creationId xmlns:p14="http://schemas.microsoft.com/office/powerpoint/2010/main" val="3151733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6. Use state only to share information between distant parts of the program.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need to use state in exactly two situations:</a:t>
            </a:r>
          </a:p>
          <a:p>
            <a:pPr lvl="1"/>
            <a:r>
              <a:rPr lang="en-US" dirty="0"/>
              <a:t>you need an object with stable identity to send messages to (like the wall in our first example)</a:t>
            </a:r>
          </a:p>
          <a:p>
            <a:pPr lvl="1"/>
            <a:r>
              <a:rPr lang="en-US" dirty="0"/>
              <a:t>you need to construct cyclic structures (like the factory and the world)</a:t>
            </a:r>
          </a:p>
          <a:p>
            <a:r>
              <a:rPr lang="en-US" dirty="0"/>
              <a:t>Sometimes you need state, but less often than you might think</a:t>
            </a:r>
          </a:p>
          <a:p>
            <a:pPr lvl="1"/>
            <a:r>
              <a:rPr lang="en-US" dirty="0"/>
              <a:t>Java, C++, etc. lead you to use state more often than you should.</a:t>
            </a:r>
          </a:p>
          <a:p>
            <a:pPr lvl="1"/>
            <a:r>
              <a:rPr lang="en-US" dirty="0"/>
              <a:t>State complicates everything!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7. Use interfaces to limit dependencies between different parts of your program.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4865"/>
            <a:ext cx="8229600" cy="452129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Always manipulate your data through a set of functions.</a:t>
            </a:r>
          </a:p>
          <a:p>
            <a:r>
              <a:rPr lang="en-US" dirty="0"/>
              <a:t>That way, if you change the representation of your data, you won’t have to change other parts of your program</a:t>
            </a:r>
          </a:p>
          <a:p>
            <a:r>
              <a:rPr lang="en-US" dirty="0"/>
              <a:t>We didn’t emphasize this much in the course, but it did come up:</a:t>
            </a:r>
          </a:p>
          <a:p>
            <a:pPr lvl="1"/>
            <a:r>
              <a:rPr lang="en-US" dirty="0"/>
              <a:t>The Guided Practice about the crazy pizza-maker</a:t>
            </a:r>
          </a:p>
          <a:p>
            <a:pPr lvl="1"/>
            <a:r>
              <a:rPr lang="en-US" dirty="0"/>
              <a:t>Graphs over abstract data</a:t>
            </a:r>
          </a:p>
          <a:p>
            <a:pPr lvl="1"/>
            <a:r>
              <a:rPr lang="en-US" dirty="0"/>
              <a:t>Interfaces in OO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01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important things...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45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Function Design Recipe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The Function Design Recipe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Data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 Contract and Purpose Statement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3.</a:t>
                      </a:r>
                      <a:r>
                        <a:rPr lang="en-US" sz="3200" baseline="0" dirty="0"/>
                        <a:t> Examples and Tests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4. Design Strategy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5. Function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6. Program</a:t>
                      </a:r>
                      <a:r>
                        <a:rPr lang="en-US" sz="3200" baseline="0" dirty="0"/>
                        <a:t> Review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4419600"/>
            <a:ext cx="35052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Here is the Function Design Recipe, which has been the heart of this course.  We hope that you will follow it whenever you have a programming task.  It can apply to non-programming tasks, too.</a:t>
            </a:r>
          </a:p>
        </p:txBody>
      </p:sp>
    </p:spTree>
    <p:extLst>
      <p:ext uri="{BB962C8B-B14F-4D97-AF65-F5344CB8AC3E}">
        <p14:creationId xmlns:p14="http://schemas.microsoft.com/office/powerpoint/2010/main" val="1927502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Don't Repeat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Introduce a generalization whenever you start to duplicate code.</a:t>
            </a:r>
          </a:p>
          <a:p>
            <a:pPr lvl="1"/>
            <a:r>
              <a:rPr lang="en-US" dirty="0"/>
              <a:t>Any time you copy &amp; paste, look for a pattern.</a:t>
            </a:r>
          </a:p>
          <a:p>
            <a:pPr lvl="1"/>
            <a:r>
              <a:rPr lang="en-US" dirty="0"/>
              <a:t>One is an exception; two is a coincidence; three is a pattern.</a:t>
            </a:r>
          </a:p>
          <a:p>
            <a:r>
              <a:rPr lang="en-US" dirty="0"/>
              <a:t>But don't generalize until you know what the pattern is.</a:t>
            </a:r>
          </a:p>
          <a:p>
            <a:pPr lvl="1"/>
            <a:r>
              <a:rPr lang="en-US" dirty="0"/>
              <a:t>It's OK to copy &amp; paste for a while until you see the pattern.   But be sure to replace them all with good generalizations.  Your testers and maintainers will thank you.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69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Don't Reinvent the Wheel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other people’s code, libraries, etc. whenever possible (and legal).</a:t>
            </a:r>
          </a:p>
          <a:p>
            <a:r>
              <a:rPr lang="en-US" dirty="0"/>
              <a:t>You aren’t (or shouldn’t be) paid by the line!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Design Systems Iteratively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Most real problems are too complex to model at once.</a:t>
            </a:r>
          </a:p>
          <a:p>
            <a:pPr lvl="1"/>
            <a:r>
              <a:rPr lang="en-US" dirty="0"/>
              <a:t>Pick important pieces of information, design data, write functions, &amp; repeat.</a:t>
            </a:r>
          </a:p>
          <a:p>
            <a:r>
              <a:rPr lang="en-US" dirty="0"/>
              <a:t>Most real problems require too much functionality</a:t>
            </a:r>
          </a:p>
          <a:p>
            <a:pPr lvl="1"/>
            <a:r>
              <a:rPr lang="en-US" dirty="0"/>
              <a:t>Pick important functions, design, repeat.</a:t>
            </a:r>
          </a:p>
          <a:p>
            <a:pPr lvl="1"/>
            <a:r>
              <a:rPr lang="en-US" dirty="0"/>
              <a:t>New functionality may require new data designs.</a:t>
            </a:r>
          </a:p>
          <a:p>
            <a:pPr lvl="2"/>
            <a:r>
              <a:rPr lang="en-US" dirty="0"/>
              <a:t>But can reuse purpose statements, (some) tests, contracts.</a:t>
            </a:r>
          </a:p>
          <a:p>
            <a:pPr>
              <a:buNone/>
            </a:pPr>
            <a:r>
              <a:rPr lang="en-US" dirty="0"/>
              <a:t>	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46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Summary: </a:t>
            </a:r>
            <a:br>
              <a:rPr lang="en-US" dirty="0"/>
            </a:br>
            <a:r>
              <a:rPr lang="en-US" dirty="0"/>
              <a:t>You need never be afraid of this: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81600" y="5143500"/>
            <a:ext cx="32004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You need never be afraid of a blank page.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know the questions to 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relevant information from the world? </a:t>
            </a:r>
          </a:p>
          <a:p>
            <a:r>
              <a:rPr lang="en-US" dirty="0"/>
              <a:t>How should it be represented as data?</a:t>
            </a:r>
          </a:p>
          <a:p>
            <a:r>
              <a:rPr lang="en-US" dirty="0"/>
              <a:t>What is the purpose of this system/function/method?</a:t>
            </a:r>
          </a:p>
          <a:p>
            <a:r>
              <a:rPr lang="en-US" dirty="0"/>
              <a:t>How should I go from purpose to code?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914400"/>
          <a:ext cx="8686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/>
                        <a:t>The 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It’s not calculus.</a:t>
                      </a:r>
                      <a:r>
                        <a:rPr lang="en-US" sz="3200" baseline="0" dirty="0"/>
                        <a:t>  Getting the right answer is 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  <a:latin typeface="Algerian" panose="04020705040A02060702" pitchFamily="82" charset="0"/>
                        </a:rPr>
                        <a:t>not enough</a:t>
                      </a:r>
                      <a:r>
                        <a:rPr lang="en-US" sz="3200" baseline="0" dirty="0"/>
                        <a:t>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 The goal</a:t>
                      </a:r>
                      <a:r>
                        <a:rPr lang="en-US" sz="3200" baseline="0" dirty="0"/>
                        <a:t> is to write </a:t>
                      </a:r>
                      <a:r>
                        <a:rPr lang="en-US" sz="3200" i="0" baseline="0" dirty="0">
                          <a:solidFill>
                            <a:srgbClr val="FF0000"/>
                          </a:solidFill>
                          <a:latin typeface="Algerian" panose="04020705040A02060702" pitchFamily="82" charset="0"/>
                        </a:rPr>
                        <a:t>beautiful programs</a:t>
                      </a:r>
                      <a:r>
                        <a:rPr lang="en-US" sz="3200" baseline="0" dirty="0"/>
                        <a:t>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3.</a:t>
                      </a:r>
                      <a:r>
                        <a:rPr lang="en-US" sz="3200" baseline="0" dirty="0"/>
                        <a:t> A beautiful program is one that is readable, understandable, and modifiable by people.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285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you know how to write down the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Definitions and Interpretations</a:t>
            </a:r>
          </a:p>
          <a:p>
            <a:r>
              <a:rPr lang="en-US" dirty="0"/>
              <a:t>Contracts and Purpose Statements</a:t>
            </a:r>
          </a:p>
          <a:p>
            <a:r>
              <a:rPr lang="en-US" dirty="0"/>
              <a:t>Examples and Tests</a:t>
            </a:r>
          </a:p>
          <a:p>
            <a:r>
              <a:rPr lang="en-US" dirty="0"/>
              <a:t>Design Strategies</a:t>
            </a:r>
          </a:p>
          <a:p>
            <a:endParaRPr lang="en-US" sz="800" dirty="0"/>
          </a:p>
          <a:p>
            <a:r>
              <a:rPr lang="en-US" sz="2400" dirty="0"/>
              <a:t>Code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get ‘</a:t>
            </a:r>
            <a:r>
              <a:rPr lang="en-US" dirty="0" err="1"/>
              <a:t>em</a:t>
            </a:r>
            <a:r>
              <a:rPr lang="en-US" dirty="0"/>
              <a:t>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And good luck!</a:t>
            </a:r>
          </a:p>
          <a:p>
            <a:pPr algn="ctr">
              <a:buNone/>
            </a:pPr>
            <a:r>
              <a:rPr lang="en-US" dirty="0"/>
              <a:t>Stay in touch.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                    --Prof. Wand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programs should look like this: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96281"/>
            <a:ext cx="7010400" cy="3733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320" y="6031726"/>
            <a:ext cx="60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4"/>
              </a:rPr>
              <a:t>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6921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like this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5" y="1915319"/>
            <a:ext cx="5810250" cy="38957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320" y="6031726"/>
            <a:ext cx="60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4"/>
              </a:rPr>
              <a:t>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968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programs should look like this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532" y="1783080"/>
            <a:ext cx="5676688" cy="425751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4415" y="6274617"/>
            <a:ext cx="60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4"/>
              </a:rPr>
              <a:t>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1712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like this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0" y="1669625"/>
            <a:ext cx="6777990" cy="43945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65905" y="6217852"/>
            <a:ext cx="60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4"/>
              </a:rPr>
              <a:t>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144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never, ever like this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574" y="1874520"/>
            <a:ext cx="6325986" cy="420965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5905" y="6217852"/>
            <a:ext cx="60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4"/>
              </a:rPr>
              <a:t>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8445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73500650"/>
              </p:ext>
            </p:extLst>
          </p:nvPr>
        </p:nvGraphicFramePr>
        <p:xfrm>
          <a:off x="990600" y="625793"/>
          <a:ext cx="7086600" cy="576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0">
                  <a:extLst>
                    <a:ext uri="{9D8B030D-6E8A-4147-A177-3AD203B41FA5}">
                      <a16:colId xmlns:a16="http://schemas.microsoft.com/office/drawing/2014/main" val="3817367504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Key Practices for writing beautiful programs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95527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en-US" sz="2000" dirty="0"/>
                        <a:t>1.  Write programs that people can read, understand, and modify.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766133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en-US" sz="2000" dirty="0"/>
                        <a:t>2. </a:t>
                      </a:r>
                      <a:r>
                        <a:rPr lang="en-US" sz="2000" baseline="0" dirty="0"/>
                        <a:t> Represent information as data; interpret data as information.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692638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en-US" sz="2000" dirty="0"/>
                        <a:t>3. Use contracts and purpose statements to specify the intended</a:t>
                      </a:r>
                      <a:r>
                        <a:rPr lang="en-US" sz="2000" baseline="0" dirty="0"/>
                        <a:t> behavior of your functions and methods.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25265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en-US" sz="2000" dirty="0"/>
                        <a:t>4. Use invariants to limit your functions’ responsibility.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765288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en-US" sz="2000" dirty="0"/>
                        <a:t>5. Use functions</a:t>
                      </a:r>
                      <a:r>
                        <a:rPr lang="en-US" sz="2000" baseline="0" dirty="0"/>
                        <a:t> and methods that produce and consume values.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676757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en-US" sz="2000" dirty="0"/>
                        <a:t>6. Use state only to share information</a:t>
                      </a:r>
                      <a:r>
                        <a:rPr lang="en-US" sz="2000" baseline="0" dirty="0"/>
                        <a:t> between distant parts of the program.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076115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en-US" sz="2000" dirty="0"/>
                        <a:t>7. Use interfaces</a:t>
                      </a:r>
                      <a:r>
                        <a:rPr lang="en-US" sz="2000" baseline="0" dirty="0"/>
                        <a:t> to limit dependencies between different parts of your program.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654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2925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</TotalTime>
  <Words>1526</Words>
  <Application>Microsoft Office PowerPoint</Application>
  <PresentationFormat>On-screen Show (4:3)</PresentationFormat>
  <Paragraphs>237</Paragraphs>
  <Slides>31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Algerian</vt:lpstr>
      <vt:lpstr>Arial</vt:lpstr>
      <vt:lpstr>Calibri</vt:lpstr>
      <vt:lpstr>Consolas</vt:lpstr>
      <vt:lpstr>Courier New</vt:lpstr>
      <vt:lpstr>Helvetica Neue</vt:lpstr>
      <vt:lpstr>Wingdings</vt:lpstr>
      <vt:lpstr>1_Office Theme</vt:lpstr>
      <vt:lpstr>The Last Lecture</vt:lpstr>
      <vt:lpstr>PowerPoint Presentation</vt:lpstr>
      <vt:lpstr>PowerPoint Presentation</vt:lpstr>
      <vt:lpstr>Your programs should look like this:</vt:lpstr>
      <vt:lpstr>Not like this</vt:lpstr>
      <vt:lpstr>Your programs should look like this</vt:lpstr>
      <vt:lpstr>Not like this</vt:lpstr>
      <vt:lpstr>And never, ever like this</vt:lpstr>
      <vt:lpstr>PowerPoint Presentation</vt:lpstr>
      <vt:lpstr>1. Write programs that people can read, understand, and modify</vt:lpstr>
      <vt:lpstr>2. Represent Information as Data; Interpret Data as Information</vt:lpstr>
      <vt:lpstr>3. Use contracts and purpose statements to specify the intended behavior of your functions and methods</vt:lpstr>
      <vt:lpstr>Good function names and purpose statements help the reader</vt:lpstr>
      <vt:lpstr>Design Strategies give the reader a clue about the “how”</vt:lpstr>
      <vt:lpstr>4. Use Invariants to Limit Your Function's Responsibility</vt:lpstr>
      <vt:lpstr> Invariants document the assumptions that each function or method makes about its arguments</vt:lpstr>
      <vt:lpstr>5. Use functions and methods that produce and consume values</vt:lpstr>
      <vt:lpstr>Design one function/method per task</vt:lpstr>
      <vt:lpstr>Design functions systematically</vt:lpstr>
      <vt:lpstr>The Structure of the Program Follows the Structure of the Data</vt:lpstr>
      <vt:lpstr>6. Use state only to share information between distant parts of the program.</vt:lpstr>
      <vt:lpstr>7. Use interfaces to limit dependencies between different parts of your program.</vt:lpstr>
      <vt:lpstr>Other important things...</vt:lpstr>
      <vt:lpstr>The Function Design Recipe</vt:lpstr>
      <vt:lpstr>Don't Repeat Yourself</vt:lpstr>
      <vt:lpstr>Don't Reinvent the Wheel</vt:lpstr>
      <vt:lpstr>Design Systems Iteratively</vt:lpstr>
      <vt:lpstr>Summary:  You need never be afraid of this:</vt:lpstr>
      <vt:lpstr>You know the questions to ask</vt:lpstr>
      <vt:lpstr>And you know how to write down the answers</vt:lpstr>
      <vt:lpstr>Go get ‘em!!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Lecture</dc:title>
  <dc:creator>Mitch</dc:creator>
  <cp:lastModifiedBy>Mitchell Wand</cp:lastModifiedBy>
  <cp:revision>50</cp:revision>
  <cp:lastPrinted>2013-04-10T19:16:14Z</cp:lastPrinted>
  <dcterms:created xsi:type="dcterms:W3CDTF">2006-08-16T00:00:00Z</dcterms:created>
  <dcterms:modified xsi:type="dcterms:W3CDTF">2016-12-07T12:47:49Z</dcterms:modified>
</cp:coreProperties>
</file>